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839" r:id="rId1"/>
  </p:sldMasterIdLst>
  <p:sldIdLst>
    <p:sldId id="256" r:id="rId2"/>
    <p:sldId id="276" r:id="rId3"/>
    <p:sldId id="258" r:id="rId4"/>
    <p:sldId id="257" r:id="rId5"/>
    <p:sldId id="259" r:id="rId6"/>
    <p:sldId id="260" r:id="rId7"/>
    <p:sldId id="277" r:id="rId8"/>
    <p:sldId id="278" r:id="rId9"/>
    <p:sldId id="263" r:id="rId10"/>
    <p:sldId id="264" r:id="rId11"/>
    <p:sldId id="265" r:id="rId12"/>
    <p:sldId id="266" r:id="rId13"/>
    <p:sldId id="279" r:id="rId14"/>
    <p:sldId id="268" r:id="rId15"/>
    <p:sldId id="269" r:id="rId16"/>
    <p:sldId id="280" r:id="rId17"/>
    <p:sldId id="270" r:id="rId18"/>
    <p:sldId id="271" r:id="rId19"/>
    <p:sldId id="274" r:id="rId20"/>
    <p:sldId id="275" r:id="rId21"/>
    <p:sldId id="272" r:id="rId22"/>
    <p:sldId id="273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>
        <p:scale>
          <a:sx n="65" d="100"/>
          <a:sy n="65" d="100"/>
        </p:scale>
        <p:origin x="-240" y="-7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24E1-911F-B34F-BFE0-452C8DBA9447}" type="datetimeFigureOut">
              <a:rPr lang="en-US" smtClean="0"/>
              <a:pPr/>
              <a:t>2/11/15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41" y="449005"/>
            <a:ext cx="7808976" cy="1088136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marL="0"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05" y="1532427"/>
            <a:ext cx="7754112" cy="48463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284163" y="6227064"/>
            <a:ext cx="8574087" cy="173736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24E1-911F-B34F-BFE0-452C8DBA9447}" type="datetimeFigureOut">
              <a:rPr lang="en-US" smtClean="0"/>
              <a:pPr/>
              <a:t>2/11/15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6A3B-08C6-1240-8E0A-039A8322DA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24E1-911F-B34F-BFE0-452C8DBA9447}" type="datetimeFigureOut">
              <a:rPr lang="en-US" smtClean="0"/>
              <a:pPr/>
              <a:t>2/11/15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2017058"/>
            <a:ext cx="8574087" cy="4377391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20" y="1532965"/>
            <a:ext cx="7754284" cy="48409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/>
          </a:p>
        </p:txBody>
      </p:sp>
      <p:grpSp>
        <p:nvGrpSpPr>
          <p:cNvPr id="7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11" name="Rectangle 10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633" y="444728"/>
            <a:ext cx="7810967" cy="1088237"/>
          </a:xfrm>
          <a:noFill/>
        </p:spPr>
        <p:txBody>
          <a:bodyPr bIns="45720" anchor="b" anchorCtr="0">
            <a:normAutofit/>
          </a:bodyPr>
          <a:lstStyle>
            <a:lvl1pPr algn="l">
              <a:lnSpc>
                <a:spcPts val="4600"/>
              </a:lnSpc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7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4814125"/>
            <a:ext cx="7772400" cy="1051560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5861304"/>
            <a:ext cx="7735824" cy="402336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24E1-911F-B34F-BFE0-452C8DBA9447}" type="datetimeFigureOut">
              <a:rPr lang="en-US" smtClean="0"/>
              <a:pPr/>
              <a:t>2/11/15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7D87C-65A5-496D-87B3-2194CD1739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443754"/>
            <a:ext cx="8574087" cy="437029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24E1-911F-B34F-BFE0-452C8DBA9447}" type="datetimeFigureOut">
              <a:rPr lang="en-US" smtClean="0"/>
              <a:pPr/>
              <a:t>2/11/15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6A3B-08C6-1240-8E0A-039A8322DA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4814047"/>
            <a:ext cx="7772400" cy="1048871"/>
          </a:xfrm>
          <a:noFill/>
        </p:spPr>
        <p:txBody>
          <a:bodyPr anchor="b" anchorCtr="0">
            <a:normAutofit/>
          </a:bodyPr>
          <a:lstStyle>
            <a:lvl1pPr algn="l">
              <a:defRPr sz="4200" b="0" i="0" cap="none" baseline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47" y="5862918"/>
            <a:ext cx="7732059" cy="40341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412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8188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24E1-911F-B34F-BFE0-452C8DBA9447}" type="datetimeFigureOut">
              <a:rPr lang="en-US" smtClean="0"/>
              <a:pPr/>
              <a:t>2/11/15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6A3B-08C6-1240-8E0A-039A8322DA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" name="Group 10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2" name="Rectangle 11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412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412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9495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9495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24E1-911F-B34F-BFE0-452C8DBA9447}" type="datetimeFigureOut">
              <a:rPr lang="en-US" smtClean="0"/>
              <a:pPr/>
              <a:t>2/11/15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6A3B-08C6-1240-8E0A-039A8322DA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8" name="Rectangle 7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24E1-911F-B34F-BFE0-452C8DBA9447}" type="datetimeFigureOut">
              <a:rPr lang="en-US" smtClean="0"/>
              <a:pPr/>
              <a:t>2/11/15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6A3B-08C6-1240-8E0A-039A8322DA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24E1-911F-B34F-BFE0-452C8DBA9447}" type="datetimeFigureOut">
              <a:rPr lang="en-US" smtClean="0"/>
              <a:pPr/>
              <a:t>2/11/15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6A3B-08C6-1240-8E0A-039A8322DA7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1298762"/>
            <a:ext cx="4069080" cy="1162050"/>
          </a:xfrm>
          <a:noFill/>
        </p:spPr>
        <p:txBody>
          <a:bodyPr anchor="b">
            <a:noAutofit/>
          </a:bodyPr>
          <a:lstStyle>
            <a:lvl1pPr algn="ctr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567" y="914400"/>
            <a:ext cx="4069080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1" y="2456329"/>
            <a:ext cx="4069080" cy="31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24E1-911F-B34F-BFE0-452C8DBA9447}" type="datetimeFigureOut">
              <a:rPr lang="en-US" smtClean="0"/>
              <a:pPr/>
              <a:t>2/11/15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6A3B-08C6-1240-8E0A-039A8322DA7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800600"/>
            <a:ext cx="8360242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199"/>
            <a:ext cx="8577072" cy="43525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67338"/>
            <a:ext cx="8304213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24E1-911F-B34F-BFE0-452C8DBA9447}" type="datetimeFigureOut">
              <a:rPr lang="en-US" smtClean="0"/>
              <a:pPr/>
              <a:t>2/11/15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6A3B-08C6-1240-8E0A-039A8322DA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84163" y="4280647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778189"/>
            <a:ext cx="8360242" cy="566738"/>
          </a:xfrm>
          <a:noFill/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200"/>
            <a:ext cx="8577072" cy="3822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44927"/>
            <a:ext cx="8304213" cy="804862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24E1-911F-B34F-BFE0-452C8DBA9447}" type="datetimeFigureOut">
              <a:rPr lang="en-US" smtClean="0"/>
              <a:pPr/>
              <a:t>2/11/15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6A3B-08C6-1240-8E0A-039A8322DA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914400"/>
            <a:ext cx="5195047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24E1-911F-B34F-BFE0-452C8DBA9447}" type="datetimeFigureOut">
              <a:rPr lang="en-US" smtClean="0"/>
              <a:pPr/>
              <a:t>2/11/15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6A3B-08C6-1240-8E0A-039A8322DA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4163" y="4267200"/>
            <a:ext cx="2743200" cy="2120153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1" y="4953001"/>
            <a:ext cx="2472017" cy="1246094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64" y="4419600"/>
            <a:ext cx="2475395" cy="510988"/>
          </a:xfrm>
          <a:noFill/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84164" y="594360"/>
            <a:ext cx="2743200" cy="36758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grpSp>
        <p:nvGrpSpPr>
          <p:cNvPr id="8" name="Group 14"/>
          <p:cNvGrpSpPr/>
          <p:nvPr/>
        </p:nvGrpSpPr>
        <p:grpSpPr>
          <a:xfrm>
            <a:off x="284163" y="461682"/>
            <a:ext cx="8576373" cy="137411"/>
            <a:chOff x="284163" y="1759424"/>
            <a:chExt cx="8576373" cy="137411"/>
          </a:xfrm>
        </p:grpSpPr>
        <p:sp>
          <p:nvSpPr>
            <p:cNvPr id="16" name="Rectangle 15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21013" y="4801575"/>
            <a:ext cx="583723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1661" y="4800600"/>
            <a:ext cx="5691651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1014" y="457199"/>
            <a:ext cx="5833872" cy="435254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69805" y="5367338"/>
            <a:ext cx="5653507" cy="804862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24E1-911F-B34F-BFE0-452C8DBA9447}" type="datetimeFigureOut">
              <a:rPr lang="en-US" smtClean="0"/>
              <a:pPr/>
              <a:t>2/11/15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6A3B-08C6-1240-8E0A-039A8322DA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284164" y="457200"/>
            <a:ext cx="2736850" cy="29077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Click icon to add picture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284164" y="3364992"/>
            <a:ext cx="2736850" cy="28986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2133600"/>
            <a:ext cx="8574087" cy="40132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24E1-911F-B34F-BFE0-452C8DBA9447}" type="datetimeFigureOut">
              <a:rPr lang="en-US" smtClean="0"/>
              <a:pPr/>
              <a:t>2/11/15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6A3B-08C6-1240-8E0A-039A8322DA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5313882" y="2857535"/>
            <a:ext cx="5934615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5124" y="473075"/>
            <a:ext cx="969264" cy="5921375"/>
          </a:xfrm>
        </p:spPr>
        <p:txBody>
          <a:bodyPr vert="eaVert"/>
          <a:lstStyle>
            <a:lvl1pPr algn="l">
              <a:defRPr sz="340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457200"/>
            <a:ext cx="6497637" cy="5937250"/>
          </a:xfrm>
        </p:spPr>
        <p:txBody>
          <a:bodyPr vert="eaVert"/>
          <a:lstStyle>
            <a:lvl5pPr algn="l"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24E1-911F-B34F-BFE0-452C8DBA9447}" type="datetimeFigureOut">
              <a:rPr lang="en-US" smtClean="0"/>
              <a:pPr/>
              <a:t>2/11/15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6A3B-08C6-1240-8E0A-039A8322DA7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4658724" y="3355723"/>
            <a:ext cx="5934456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503" y="2133600"/>
            <a:ext cx="7076747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936" y="643703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2EB24E1-911F-B34F-BFE0-452C8DBA9447}" type="datetimeFigureOut">
              <a:rPr lang="en-US" smtClean="0"/>
              <a:pPr/>
              <a:t>2/11/15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698" y="6437032"/>
            <a:ext cx="6124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459" y="167347"/>
            <a:ext cx="630621" cy="359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C7626A3B-08C6-1240-8E0A-039A8322DA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4163" y="630382"/>
            <a:ext cx="8574087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</p:sldLayoutIdLst>
  <p:txStyles>
    <p:titleStyle>
      <a:lvl1pPr algn="r" defTabSz="914400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4025" indent="-454025" algn="l" defTabSz="914400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475" indent="-346075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339725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925" indent="-3317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Meaning and causal explanation:</a:t>
            </a:r>
            <a:br>
              <a:rPr lang="en-US" dirty="0" smtClean="0"/>
            </a:br>
            <a:r>
              <a:rPr lang="en-US" sz="3111" dirty="0" smtClean="0"/>
              <a:t>Beyond the dichotomy</a:t>
            </a:r>
            <a:endParaRPr lang="en-US" sz="311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1341" y="2713086"/>
            <a:ext cx="7754112" cy="160491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Michael Lacewing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Heythrop College, London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m.lacewing@heythrop.ac.uk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claim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The distinction between causal explanation and understanding meaning: </a:t>
            </a:r>
          </a:p>
          <a:p>
            <a:pPr lvl="1"/>
            <a:r>
              <a:rPr lang="en-GB" dirty="0" smtClean="0"/>
              <a:t>To </a:t>
            </a:r>
            <a:r>
              <a:rPr lang="en-GB" dirty="0" smtClean="0"/>
              <a:t>make meaningful sense of why someone thinks, feels or behaves as they do is not to seek</a:t>
            </a:r>
            <a:r>
              <a:rPr lang="en-GB" dirty="0" smtClean="0"/>
              <a:t> nor </a:t>
            </a:r>
            <a:r>
              <a:rPr lang="en-GB" dirty="0" smtClean="0"/>
              <a:t>offer a causal </a:t>
            </a:r>
            <a:r>
              <a:rPr lang="en-GB" dirty="0" smtClean="0"/>
              <a:t>explanation</a:t>
            </a:r>
          </a:p>
          <a:p>
            <a:pPr lvl="1"/>
            <a:r>
              <a:rPr lang="en-US" dirty="0" err="1" smtClean="0"/>
              <a:t>Droysen</a:t>
            </a:r>
            <a:r>
              <a:rPr lang="en-US" dirty="0" smtClean="0"/>
              <a:t>, Dilthey, Husserl, Brentano, Jaspers</a:t>
            </a:r>
          </a:p>
          <a:p>
            <a:r>
              <a:rPr lang="en-US" dirty="0" smtClean="0"/>
              <a:t>The distinction is mistaken: both sides of the debate have held faulty conceptions of causal explanation</a:t>
            </a:r>
          </a:p>
          <a:p>
            <a:pPr lvl="1"/>
            <a:r>
              <a:rPr lang="en-US" dirty="0" smtClean="0"/>
              <a:t>I do not claim that all explanations are causal</a:t>
            </a:r>
          </a:p>
          <a:p>
            <a:pPr lvl="1"/>
            <a:r>
              <a:rPr lang="en-US" dirty="0" smtClean="0"/>
              <a:t>I do not claim that meanings are causes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plot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§</a:t>
            </a:r>
            <a:r>
              <a:rPr lang="en-US" dirty="0" smtClean="0"/>
              <a:t>1. </a:t>
            </a:r>
            <a:r>
              <a:rPr lang="en-US" dirty="0" smtClean="0"/>
              <a:t>The </a:t>
            </a:r>
            <a:r>
              <a:rPr lang="en-US" dirty="0" smtClean="0"/>
              <a:t>dichotomy between reasons and </a:t>
            </a:r>
            <a:r>
              <a:rPr lang="en-US" dirty="0" smtClean="0"/>
              <a:t>causes</a:t>
            </a:r>
          </a:p>
          <a:p>
            <a:r>
              <a:rPr lang="en-US" dirty="0" smtClean="0"/>
              <a:t>§2. Mapping the debate</a:t>
            </a:r>
            <a:endParaRPr lang="en-US" dirty="0" smtClean="0"/>
          </a:p>
          <a:p>
            <a:r>
              <a:rPr lang="en-US" dirty="0" smtClean="0"/>
              <a:t>§3.</a:t>
            </a:r>
            <a:r>
              <a:rPr lang="en-US" dirty="0" smtClean="0"/>
              <a:t> Objections to the standard interpretation of cognitive neuroscience</a:t>
            </a:r>
          </a:p>
          <a:p>
            <a:r>
              <a:rPr lang="en-US" dirty="0" smtClean="0"/>
              <a:t>§4. </a:t>
            </a:r>
            <a:r>
              <a:rPr lang="en-US" dirty="0" smtClean="0"/>
              <a:t>Causal </a:t>
            </a:r>
            <a:r>
              <a:rPr lang="en-US" dirty="0" smtClean="0"/>
              <a:t>explanation</a:t>
            </a:r>
          </a:p>
          <a:p>
            <a:r>
              <a:rPr lang="en-US" dirty="0" smtClean="0"/>
              <a:t>§5. </a:t>
            </a:r>
            <a:r>
              <a:rPr lang="en-US" dirty="0" smtClean="0"/>
              <a:t>Meanings and mechanisms</a:t>
            </a:r>
          </a:p>
          <a:p>
            <a:r>
              <a:rPr lang="en-US" dirty="0" smtClean="0"/>
              <a:t>§6. </a:t>
            </a:r>
            <a:r>
              <a:rPr lang="en-US" dirty="0" smtClean="0"/>
              <a:t>Causal explanation and singular causal claims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23949"/>
            <a:ext cx="7313613" cy="868362"/>
          </a:xfrm>
        </p:spPr>
        <p:txBody>
          <a:bodyPr/>
          <a:lstStyle/>
          <a:p>
            <a:r>
              <a:rPr lang="en-US" dirty="0" smtClean="0"/>
              <a:t>§1. The dichotomy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81422" y="1192311"/>
          <a:ext cx="8786015" cy="5628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1878"/>
                <a:gridCol w="4224137"/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Cause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Meaning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800" dirty="0" smtClean="0">
                          <a:latin typeface="+mn-lt"/>
                          <a:ea typeface="Cambria"/>
                          <a:cs typeface="Times New Roman"/>
                        </a:rPr>
                        <a:t>1. Matter</a:t>
                      </a:r>
                      <a:endParaRPr lang="en-GB" sz="1800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Mind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Determinism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Freedom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800" dirty="0" smtClean="0">
                          <a:latin typeface="+mn-lt"/>
                          <a:ea typeface="Cambria"/>
                          <a:cs typeface="Times New Roman"/>
                        </a:rPr>
                        <a:t>2. Explanatory</a:t>
                      </a:r>
                      <a:endParaRPr lang="en-GB" sz="1800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Descriptive/phenomenological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800" dirty="0" smtClean="0">
                          <a:latin typeface="+mn-lt"/>
                          <a:ea typeface="Cambria"/>
                          <a:cs typeface="Times New Roman"/>
                        </a:rPr>
                        <a:t>3. Arational</a:t>
                      </a: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, non-normative (empirical)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Rational, normative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800" dirty="0" smtClean="0">
                          <a:latin typeface="+mn-lt"/>
                          <a:ea typeface="Cambria"/>
                          <a:cs typeface="Times New Roman"/>
                        </a:rPr>
                        <a:t>4. Experimentation</a:t>
                      </a: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, repeated experience; ‘because’ means routine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latin typeface="+mn-lt"/>
                          <a:ea typeface="Cambria"/>
                          <a:cs typeface="Times New Roman"/>
                        </a:rPr>
                        <a:t>a) Grasped </a:t>
                      </a: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by empathy or </a:t>
                      </a:r>
                      <a:r>
                        <a:rPr lang="en-GB" sz="1800" dirty="0" err="1">
                          <a:latin typeface="+mn-lt"/>
                          <a:ea typeface="Cambria"/>
                          <a:cs typeface="Times New Roman"/>
                        </a:rPr>
                        <a:t>b</a:t>
                      </a: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)</a:t>
                      </a:r>
                      <a:r>
                        <a:rPr lang="en-GB" sz="1800" dirty="0" smtClean="0">
                          <a:latin typeface="+mn-lt"/>
                          <a:ea typeface="Cambria"/>
                          <a:cs typeface="Times New Roman"/>
                        </a:rPr>
                        <a:t> interpretive </a:t>
                      </a: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coherence; ‘because’ means </a:t>
                      </a:r>
                      <a:r>
                        <a:rPr lang="en-GB" sz="1800" dirty="0" smtClean="0">
                          <a:latin typeface="+mn-lt"/>
                          <a:ea typeface="Cambria"/>
                          <a:cs typeface="Times New Roman"/>
                        </a:rPr>
                        <a:t>intelligible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800" dirty="0" smtClean="0">
                          <a:latin typeface="+mn-lt"/>
                          <a:ea typeface="Cambria"/>
                          <a:cs typeface="Times New Roman"/>
                        </a:rPr>
                        <a:t>5. General </a:t>
                      </a: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phenomena, </a:t>
                      </a:r>
                      <a:r>
                        <a:rPr lang="en-GB" sz="1800" dirty="0" err="1">
                          <a:latin typeface="+mn-lt"/>
                          <a:ea typeface="Cambria"/>
                          <a:cs typeface="Times New Roman"/>
                        </a:rPr>
                        <a:t>subsumption</a:t>
                      </a: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 under laws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Particular phenomena; generalizations at best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800" dirty="0" smtClean="0">
                          <a:latin typeface="+mn-lt"/>
                          <a:ea typeface="Cambria"/>
                          <a:cs typeface="Times New Roman"/>
                        </a:rPr>
                        <a:t>6. Objective</a:t>
                      </a:r>
                      <a:endParaRPr lang="en-GB" sz="1800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Subjective or socially constructed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800" dirty="0" smtClean="0">
                          <a:latin typeface="+mn-lt"/>
                          <a:ea typeface="Cambria"/>
                          <a:cs typeface="Times New Roman"/>
                        </a:rPr>
                        <a:t>7. Objective </a:t>
                      </a: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scientific component (malfunction)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Normative, socially negotiated component (harmful consequences)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800" dirty="0" smtClean="0">
                          <a:latin typeface="+mn-lt"/>
                          <a:ea typeface="Cambria"/>
                          <a:cs typeface="Times New Roman"/>
                        </a:rPr>
                        <a:t>8. Sub</a:t>
                      </a: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-personal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Personal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800" dirty="0" smtClean="0">
                          <a:latin typeface="+mn-lt"/>
                          <a:ea typeface="Cambria"/>
                          <a:cs typeface="Times New Roman"/>
                        </a:rPr>
                        <a:t>9. Mechanistic </a:t>
                      </a:r>
                      <a:endParaRPr lang="en-GB" sz="1800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Non-mechanistic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800" dirty="0" smtClean="0">
                          <a:latin typeface="+mn-lt"/>
                          <a:ea typeface="Cambria"/>
                          <a:cs typeface="Times New Roman"/>
                        </a:rPr>
                        <a:t>10. ‘</a:t>
                      </a: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Fundamental’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‘Supervenient’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800" dirty="0" smtClean="0">
                          <a:latin typeface="+mn-lt"/>
                          <a:ea typeface="Cambria"/>
                          <a:cs typeface="Times New Roman"/>
                        </a:rPr>
                        <a:t>11. Science</a:t>
                      </a:r>
                      <a:endParaRPr lang="en-GB" sz="1800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+mn-lt"/>
                          <a:ea typeface="Cambria"/>
                          <a:cs typeface="Times New Roman"/>
                        </a:rPr>
                        <a:t>Not science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§2. Mapping the debate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8"/>
            <a:ext cx="7313613" cy="2004799"/>
          </a:xfrm>
        </p:spPr>
        <p:txBody>
          <a:bodyPr/>
          <a:lstStyle/>
          <a:p>
            <a:r>
              <a:rPr lang="en-US" dirty="0" smtClean="0"/>
              <a:t>A. Meanings are not causes</a:t>
            </a:r>
          </a:p>
          <a:p>
            <a:pPr lvl="1"/>
            <a:r>
              <a:rPr lang="en-US" dirty="0" err="1" smtClean="0">
                <a:latin typeface="Wingdings"/>
                <a:ea typeface="Wingdings"/>
                <a:cs typeface="Wingdings"/>
              </a:rPr>
              <a:t></a:t>
            </a:r>
            <a:r>
              <a:rPr lang="en-US" dirty="0" smtClean="0"/>
              <a:t> Psychological explanations in terms of intentional content are not causal explanations</a:t>
            </a:r>
          </a:p>
          <a:p>
            <a:pPr lvl="1"/>
            <a:r>
              <a:rPr lang="en-US" dirty="0" smtClean="0"/>
              <a:t>Science deals in causal explanation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9076" y="4366159"/>
            <a:ext cx="357388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200" dirty="0" smtClean="0"/>
              <a:t>A1. Psychiatry gives explanations in terms of meanings and therefore isn’t a science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88281" y="4366159"/>
            <a:ext cx="446037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200" dirty="0" smtClean="0"/>
              <a:t>A2. Psychiatry should replace explanations in terms of meanings in terms of sub-personal causal explanations</a:t>
            </a:r>
          </a:p>
          <a:p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122956" y="3527740"/>
            <a:ext cx="2482794" cy="822960"/>
          </a:xfrm>
          <a:prstGeom prst="line">
            <a:avLst/>
          </a:prstGeom>
          <a:ln w="38100"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0800000" flipV="1">
            <a:off x="2034521" y="3543197"/>
            <a:ext cx="1696571" cy="822961"/>
          </a:xfrm>
          <a:prstGeom prst="line">
            <a:avLst/>
          </a:prstGeom>
          <a:ln w="38100"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Mapping the debate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8"/>
            <a:ext cx="7313613" cy="1743873"/>
          </a:xfrm>
        </p:spPr>
        <p:txBody>
          <a:bodyPr/>
          <a:lstStyle/>
          <a:p>
            <a:r>
              <a:rPr lang="en-US" dirty="0" smtClean="0"/>
              <a:t>B. Meanings are causes</a:t>
            </a:r>
          </a:p>
          <a:p>
            <a:pPr lvl="1"/>
            <a:r>
              <a:rPr lang="en-US" dirty="0" err="1" smtClean="0">
                <a:latin typeface="Wingdings"/>
                <a:ea typeface="Wingdings"/>
                <a:cs typeface="Wingdings"/>
              </a:rPr>
              <a:t></a:t>
            </a:r>
            <a:r>
              <a:rPr lang="en-US" dirty="0" smtClean="0">
                <a:latin typeface="Wingdings"/>
                <a:ea typeface="Wingdings"/>
                <a:cs typeface="Wingdings"/>
              </a:rPr>
              <a:t> </a:t>
            </a:r>
            <a:r>
              <a:rPr lang="en-US" dirty="0" smtClean="0"/>
              <a:t>We can ‘map’ explanations in terms of meanings onto causal explanations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97536" y="3757332"/>
            <a:ext cx="38689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B1. Davidsonian: rational explanations</a:t>
            </a:r>
            <a:r>
              <a:rPr lang="en-US" sz="2200" dirty="0" smtClean="0"/>
              <a:t> refer </a:t>
            </a:r>
            <a:r>
              <a:rPr lang="en-US" sz="2200" dirty="0" smtClean="0"/>
              <a:t>to states that fall under a strict physical causal law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66624" y="3757332"/>
            <a:ext cx="384461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B2. ‘Standard interpretation’: Causal relations between intentional states can be mapped onto computational and then neurophysiological processes </a:t>
            </a:r>
          </a:p>
        </p:txBody>
      </p:sp>
      <p:cxnSp>
        <p:nvCxnSpPr>
          <p:cNvPr id="6" name="Straight Connector 5"/>
          <p:cNvCxnSpPr>
            <a:endCxn id="4" idx="0"/>
          </p:cNvCxnSpPr>
          <p:nvPr/>
        </p:nvCxnSpPr>
        <p:spPr>
          <a:xfrm rot="10800000" flipV="1">
            <a:off x="2432022" y="2934370"/>
            <a:ext cx="1299075" cy="822962"/>
          </a:xfrm>
          <a:prstGeom prst="line">
            <a:avLst/>
          </a:prstGeom>
          <a:ln w="38100"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endCxn id="5" idx="0"/>
          </p:cNvCxnSpPr>
          <p:nvPr/>
        </p:nvCxnSpPr>
        <p:spPr>
          <a:xfrm>
            <a:off x="4579377" y="2934372"/>
            <a:ext cx="2109552" cy="822960"/>
          </a:xfrm>
          <a:prstGeom prst="line">
            <a:avLst/>
          </a:prstGeom>
          <a:ln w="38100"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§3. Objections to the standard 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7"/>
            <a:ext cx="7313613" cy="46910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 cannot provide a computational account of thinking (Murphy 2006; Campbell 2008a). E.g. belief formation:</a:t>
            </a:r>
          </a:p>
          <a:p>
            <a:pPr lvl="1"/>
            <a:r>
              <a:rPr lang="en-US" dirty="0" smtClean="0"/>
              <a:t>Global features of beliefs</a:t>
            </a:r>
          </a:p>
          <a:p>
            <a:pPr lvl="1"/>
            <a:r>
              <a:rPr lang="en-US" dirty="0" smtClean="0"/>
              <a:t>Isotropy</a:t>
            </a:r>
          </a:p>
          <a:p>
            <a:pPr lvl="1"/>
            <a:r>
              <a:rPr lang="en-US" dirty="0" smtClean="0"/>
              <a:t>The influence of non-epistemic factors (Chen &amp; Chaiken 1999)</a:t>
            </a:r>
          </a:p>
          <a:p>
            <a:r>
              <a:rPr lang="en-US" dirty="0" smtClean="0"/>
              <a:t>No computational account can determine what is good reasoning.</a:t>
            </a:r>
          </a:p>
          <a:p>
            <a:r>
              <a:rPr lang="en-US" dirty="0" smtClean="0"/>
              <a:t>We can model structures of reasoning, but this is not equivalent to providing a genuine sub-personal mechanism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Objections to the standard 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503" y="2133600"/>
            <a:ext cx="7076747" cy="42291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Can we (in principle) trace causal relations involving intentional psychological states to neurobiological mechanisms?</a:t>
            </a:r>
          </a:p>
          <a:p>
            <a:pPr lvl="1"/>
            <a:r>
              <a:rPr lang="en-US" dirty="0" smtClean="0"/>
              <a:t>Campbell (2007): there is no empirical evidence for </a:t>
            </a:r>
            <a:r>
              <a:rPr lang="en-US" dirty="0" smtClean="0"/>
              <a:t>this</a:t>
            </a:r>
          </a:p>
          <a:p>
            <a:r>
              <a:rPr lang="en-US" dirty="0" smtClean="0"/>
              <a:t>Davidsonian: </a:t>
            </a:r>
            <a:r>
              <a:rPr lang="en-US" i="1" dirty="0" smtClean="0"/>
              <a:t>something</a:t>
            </a:r>
            <a:r>
              <a:rPr lang="en-US" dirty="0" smtClean="0"/>
              <a:t> physical is going on, but there is no correlation between the psychological causal relation and any pattern (and so mechanism) at the biological </a:t>
            </a:r>
            <a:r>
              <a:rPr lang="en-US" dirty="0" smtClean="0"/>
              <a:t>level</a:t>
            </a:r>
          </a:p>
          <a:p>
            <a:pPr lvl="1"/>
            <a:r>
              <a:rPr lang="en-US" dirty="0" smtClean="0"/>
              <a:t>But the explanation only counts as causal in virtue of some other causal relation between physical states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§4. </a:t>
            </a:r>
            <a:r>
              <a:rPr lang="en-US" dirty="0" smtClean="0"/>
              <a:t>Causal explanation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503" y="2133600"/>
            <a:ext cx="7076747" cy="4216400"/>
          </a:xfrm>
        </p:spPr>
        <p:txBody>
          <a:bodyPr>
            <a:normAutofit/>
          </a:bodyPr>
          <a:lstStyle/>
          <a:p>
            <a:r>
              <a:rPr lang="en-US" dirty="0" err="1" smtClean="0"/>
              <a:t>Causalism</a:t>
            </a:r>
            <a:r>
              <a:rPr lang="en-US" dirty="0" smtClean="0"/>
              <a:t>: meaningful explanations are causal explanations, because they are underwritten by a physical law or mechanism</a:t>
            </a:r>
          </a:p>
          <a:p>
            <a:r>
              <a:rPr lang="en-US" dirty="0" smtClean="0"/>
              <a:t>Anti-</a:t>
            </a:r>
            <a:r>
              <a:rPr lang="en-US" dirty="0" err="1" smtClean="0"/>
              <a:t>causalism</a:t>
            </a:r>
            <a:r>
              <a:rPr lang="en-US" dirty="0" smtClean="0"/>
              <a:t>: meaningful explanations are not causal explanations, because they cannot be accounted for in this way</a:t>
            </a:r>
            <a:endParaRPr lang="en-US" dirty="0" smtClean="0"/>
          </a:p>
          <a:p>
            <a:r>
              <a:rPr lang="en-US" dirty="0" smtClean="0"/>
              <a:t>False </a:t>
            </a:r>
            <a:r>
              <a:rPr lang="en-US" dirty="0" smtClean="0"/>
              <a:t>assumption: such underwriting is necessary for causal explanation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Causal explanation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‘Causal drainage’</a:t>
            </a:r>
          </a:p>
          <a:p>
            <a:r>
              <a:rPr lang="en-US" dirty="0" smtClean="0"/>
              <a:t>Causal </a:t>
            </a:r>
            <a:r>
              <a:rPr lang="en-US" dirty="0" smtClean="0"/>
              <a:t>explanation is not always </a:t>
            </a:r>
            <a:r>
              <a:rPr lang="en-US" dirty="0" smtClean="0"/>
              <a:t>vertical</a:t>
            </a:r>
          </a:p>
          <a:p>
            <a:pPr lvl="1"/>
            <a:r>
              <a:rPr lang="en-US" dirty="0" smtClean="0"/>
              <a:t>Explanations in the special sciences function fine without </a:t>
            </a:r>
            <a:r>
              <a:rPr lang="en-US" dirty="0" err="1" smtClean="0"/>
              <a:t>subsumption</a:t>
            </a:r>
            <a:endParaRPr lang="en-US" dirty="0" smtClean="0"/>
          </a:p>
          <a:p>
            <a:r>
              <a:rPr lang="en-US" dirty="0" smtClean="0"/>
              <a:t>Sub-personal causal explanations need not be more ‘fundamental’ than explanations citing personal-level intentional </a:t>
            </a:r>
            <a:r>
              <a:rPr lang="en-US" dirty="0" smtClean="0"/>
              <a:t>states</a:t>
            </a:r>
          </a:p>
          <a:p>
            <a:pPr lvl="1"/>
            <a:r>
              <a:rPr lang="en-GB" dirty="0" smtClean="0"/>
              <a:t>Murphy </a:t>
            </a:r>
            <a:r>
              <a:rPr lang="en-GB" dirty="0" smtClean="0"/>
              <a:t>(2006: 139)</a:t>
            </a:r>
            <a:r>
              <a:rPr lang="en-GB" dirty="0" smtClean="0"/>
              <a:t>: a </a:t>
            </a:r>
            <a:r>
              <a:rPr lang="en-GB" dirty="0" smtClean="0"/>
              <a:t>‘fundamental’ explanation is</a:t>
            </a:r>
            <a:r>
              <a:rPr lang="en-GB" dirty="0" smtClean="0"/>
              <a:t> one </a:t>
            </a:r>
            <a:r>
              <a:rPr lang="en-GB" dirty="0" smtClean="0"/>
              <a:t>that ‘cites a factor that reliably produces an outcome despite different values for other relevant variables. A less fundamental explanation cites a factor that only makes a difference under a restricted range of circumstances</a:t>
            </a:r>
            <a:r>
              <a:rPr lang="en-GB" dirty="0" smtClean="0"/>
              <a:t>’.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interventionist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Campbell (2007): causal explanation identifies a ‘control variable’: changing the value of the variable </a:t>
            </a:r>
            <a:r>
              <a:rPr lang="en-GB" dirty="0" smtClean="0"/>
              <a:t>produces a large, specific and systematic change in another variable</a:t>
            </a:r>
          </a:p>
          <a:p>
            <a:r>
              <a:rPr lang="en-GB" dirty="0" smtClean="0"/>
              <a:t>If intervening on X is a way of intervening on Y, then X is a cause of Y (Woodward 2003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Refinements: correlation, overdetermination</a:t>
            </a:r>
          </a:p>
          <a:p>
            <a:r>
              <a:rPr lang="en-GB" dirty="0" smtClean="0"/>
              <a:t>Causal explanations answer ‘what if things had been different?’ by appeal to the idea an intervention on what occurs</a:t>
            </a:r>
          </a:p>
          <a:p>
            <a:pPr lvl="1"/>
            <a:r>
              <a:rPr lang="en-GB" dirty="0" smtClean="0"/>
              <a:t>Non-causal explanations appeal to other considerations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§5. </a:t>
            </a:r>
            <a:r>
              <a:rPr lang="en-US" dirty="0" smtClean="0"/>
              <a:t>Meanings and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‘If X causes Y, then there is a means by which it does so’</a:t>
            </a:r>
          </a:p>
          <a:p>
            <a:pPr lvl="1"/>
            <a:r>
              <a:rPr lang="en-US" dirty="0" smtClean="0"/>
              <a:t>But processes of rational thought should not be thought of in sub-personal mechanistic terms</a:t>
            </a:r>
          </a:p>
          <a:p>
            <a:r>
              <a:rPr lang="en-US" dirty="0" smtClean="0"/>
              <a:t>Response 1: Some mechanisms operate at the personal level</a:t>
            </a:r>
          </a:p>
          <a:p>
            <a:r>
              <a:rPr lang="en-US" dirty="0" smtClean="0"/>
              <a:t>Response 2: Not all causal explanations require a mechanism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Response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Campbell (2009): rational connections between psychological states is a mechanism (which cannot be further </a:t>
            </a:r>
            <a:r>
              <a:rPr lang="en-US" dirty="0" err="1" smtClean="0"/>
              <a:t>analysed</a:t>
            </a:r>
            <a:r>
              <a:rPr lang="en-US" dirty="0" smtClean="0"/>
              <a:t>)</a:t>
            </a:r>
          </a:p>
          <a:p>
            <a:r>
              <a:rPr lang="en-US" dirty="0" smtClean="0"/>
              <a:t>Objections:</a:t>
            </a:r>
          </a:p>
          <a:p>
            <a:pPr lvl="1"/>
            <a:r>
              <a:rPr lang="en-US" dirty="0" smtClean="0"/>
              <a:t>Mechanisms are commonly understood as discrete</a:t>
            </a:r>
          </a:p>
          <a:p>
            <a:pPr lvl="1"/>
            <a:r>
              <a:rPr lang="en-US" dirty="0" smtClean="0"/>
              <a:t>‘Mechanism’ denotes not just a prototypical way in which causation occurs, but the involvement of particular structures that </a:t>
            </a:r>
            <a:r>
              <a:rPr lang="en-US" dirty="0" err="1" smtClean="0"/>
              <a:t>realise</a:t>
            </a:r>
            <a:r>
              <a:rPr lang="en-US" dirty="0" smtClean="0"/>
              <a:t> its operation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Response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all causal explanations require a mechanism</a:t>
            </a:r>
          </a:p>
          <a:p>
            <a:r>
              <a:rPr lang="en-US" dirty="0" smtClean="0"/>
              <a:t>Interventionism does not require mechanisms (Campbell 2008; Woodward 2008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Though more can often be said about how explanans and explanandum are related</a:t>
            </a:r>
            <a:endParaRPr lang="en-US" dirty="0" smtClean="0"/>
          </a:p>
          <a:p>
            <a:r>
              <a:rPr lang="en-US" dirty="0" smtClean="0"/>
              <a:t>It can be helpful to investigate the process connecting cause and effect if possible</a:t>
            </a:r>
          </a:p>
          <a:p>
            <a:pPr lvl="1"/>
            <a:r>
              <a:rPr lang="en-US" dirty="0" smtClean="0"/>
              <a:t>If it is not possible, there is reason to think no further mechanism is involved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Psychological </a:t>
            </a:r>
            <a:r>
              <a:rPr lang="en-US" dirty="0" smtClean="0"/>
              <a:t>causal explanation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8"/>
            <a:ext cx="7313613" cy="454447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Anti-causalists object that talk of psychological causation implies that psychological states are discrete particulars</a:t>
            </a:r>
          </a:p>
          <a:p>
            <a:r>
              <a:rPr lang="en-US" dirty="0" smtClean="0"/>
              <a:t>What, metaphysically, can be a cause? Events, facts, substances? (Steward 1997; Cartwright 2004)</a:t>
            </a:r>
          </a:p>
          <a:p>
            <a:r>
              <a:rPr lang="en-US" dirty="0" smtClean="0"/>
              <a:t>Interventionism</a:t>
            </a:r>
            <a:r>
              <a:rPr lang="en-US" dirty="0" smtClean="0"/>
              <a:t> can </a:t>
            </a:r>
            <a:r>
              <a:rPr lang="en-US" dirty="0" smtClean="0"/>
              <a:t>leave these issues open</a:t>
            </a:r>
            <a:endParaRPr lang="en-US" dirty="0" smtClean="0"/>
          </a:p>
          <a:p>
            <a:pPr lvl="1"/>
            <a:r>
              <a:rPr lang="en-GB" dirty="0" smtClean="0"/>
              <a:t>If </a:t>
            </a:r>
            <a:r>
              <a:rPr lang="en-GB" dirty="0" smtClean="0"/>
              <a:t>intervening on X is a way of intervening on Y, then an explanation of Y in terms of X is a causal explanation of Y</a:t>
            </a:r>
          </a:p>
          <a:p>
            <a:pPr lvl="1"/>
            <a:r>
              <a:rPr lang="en-GB" dirty="0" smtClean="0"/>
              <a:t>We can allow that actions are done by agents, not ‘caused’ by psychological states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Collapsing the dichotomy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Interventionism does not claim that</a:t>
            </a:r>
          </a:p>
          <a:p>
            <a:pPr lvl="1"/>
            <a:r>
              <a:rPr lang="en-US" dirty="0" smtClean="0"/>
              <a:t>Causation is necessarily arational, rather than normative</a:t>
            </a:r>
          </a:p>
          <a:p>
            <a:pPr lvl="1"/>
            <a:r>
              <a:rPr lang="en-US" dirty="0" smtClean="0"/>
              <a:t>All causal relations are subsumed under laws</a:t>
            </a:r>
          </a:p>
          <a:p>
            <a:pPr lvl="1"/>
            <a:r>
              <a:rPr lang="en-US" dirty="0" smtClean="0"/>
              <a:t>All psychological causal explanations operate at the sub-personal level</a:t>
            </a:r>
          </a:p>
          <a:p>
            <a:pPr lvl="1"/>
            <a:r>
              <a:rPr lang="en-US" dirty="0" smtClean="0"/>
              <a:t>All causal explanations entail the existence of a mechanism relating cause and effect</a:t>
            </a:r>
          </a:p>
          <a:p>
            <a:pPr lvl="1"/>
            <a:r>
              <a:rPr lang="en-US" dirty="0" smtClean="0"/>
              <a:t>…and more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§6. </a:t>
            </a:r>
            <a:r>
              <a:rPr lang="en-US" dirty="0" smtClean="0"/>
              <a:t>Causal explanation and singular causal claims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Causal explanations relate to what can be repeated. Understanding an individual is unique (see </a:t>
            </a:r>
            <a:r>
              <a:rPr lang="en-US" dirty="0" err="1" smtClean="0"/>
              <a:t>Hoerl</a:t>
            </a:r>
            <a:r>
              <a:rPr lang="en-US" dirty="0" smtClean="0"/>
              <a:t> (2014) on Jaspers) and does not work by establishing a ‘systematic’ effect of their thought on their action</a:t>
            </a:r>
          </a:p>
          <a:p>
            <a:r>
              <a:rPr lang="en-US" dirty="0" smtClean="0"/>
              <a:t>Reply: the variable is thought, while individual thoughts are values of that variable</a:t>
            </a:r>
          </a:p>
          <a:p>
            <a:pPr lvl="1"/>
            <a:r>
              <a:rPr lang="en-US" dirty="0" smtClean="0"/>
              <a:t>We can establish a systematic relation between changes in people’s thoughts and consequent changes in their </a:t>
            </a:r>
            <a:r>
              <a:rPr lang="en-US" dirty="0" err="1" smtClean="0"/>
              <a:t>behaviour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Singular causal claims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8"/>
            <a:ext cx="7313613" cy="4405316"/>
          </a:xfrm>
        </p:spPr>
        <p:txBody>
          <a:bodyPr>
            <a:normAutofit/>
          </a:bodyPr>
          <a:lstStyle/>
          <a:p>
            <a:r>
              <a:rPr lang="en-US" dirty="0" smtClean="0"/>
              <a:t>Within this framework, we can claim that a particular thought causally explains a particular </a:t>
            </a:r>
            <a:r>
              <a:rPr lang="en-US" dirty="0" err="1" smtClean="0"/>
              <a:t>behaviour</a:t>
            </a:r>
            <a:endParaRPr lang="en-US" dirty="0" smtClean="0"/>
          </a:p>
          <a:p>
            <a:pPr lvl="1"/>
            <a:r>
              <a:rPr lang="en-US" dirty="0" smtClean="0"/>
              <a:t>This claim entails that if the person thought differently, they would (probably) behave differently</a:t>
            </a:r>
          </a:p>
          <a:p>
            <a:r>
              <a:rPr lang="en-US" dirty="0" smtClean="0"/>
              <a:t>This singular claim is not deduced from, nor entails, a general psychological law, but defended as an inference to the best explanation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Interpreting </a:t>
            </a:r>
            <a:r>
              <a:rPr lang="en-US" dirty="0" err="1" smtClean="0"/>
              <a:t>behaviour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5201" y="2133600"/>
            <a:ext cx="7893050" cy="3992563"/>
          </a:xfrm>
        </p:spPr>
        <p:txBody>
          <a:bodyPr>
            <a:normAutofit/>
          </a:bodyPr>
          <a:lstStyle/>
          <a:p>
            <a:r>
              <a:rPr lang="en-US" dirty="0" smtClean="0"/>
              <a:t>Interpreting </a:t>
            </a:r>
            <a:r>
              <a:rPr lang="en-US" dirty="0" err="1" smtClean="0"/>
              <a:t>behaviour</a:t>
            </a:r>
            <a:r>
              <a:rPr lang="en-US" dirty="0" smtClean="0"/>
              <a:t> places it in relation to motives that we take to be causally relevant to its occurrence</a:t>
            </a:r>
          </a:p>
          <a:p>
            <a:r>
              <a:rPr lang="en-US" dirty="0" smtClean="0"/>
              <a:t>This inference can’t usually be justified without appeal to background knowledge, e.g. ‘seeking revenge’</a:t>
            </a:r>
          </a:p>
          <a:p>
            <a:pPr lvl="1"/>
            <a:r>
              <a:rPr lang="en-US" dirty="0" smtClean="0"/>
              <a:t>The explanation integrates </a:t>
            </a:r>
            <a:r>
              <a:rPr lang="en-US" dirty="0" err="1" smtClean="0"/>
              <a:t>behaviour</a:t>
            </a:r>
            <a:r>
              <a:rPr lang="en-US" dirty="0" smtClean="0"/>
              <a:t> into a pattern</a:t>
            </a:r>
          </a:p>
          <a:p>
            <a:r>
              <a:rPr lang="en-US" dirty="0" smtClean="0"/>
              <a:t>The inference is beholden to </a:t>
            </a:r>
          </a:p>
          <a:p>
            <a:pPr lvl="1"/>
            <a:r>
              <a:rPr lang="en-US" dirty="0" smtClean="0"/>
              <a:t>Other inferences regarding the pattern</a:t>
            </a:r>
          </a:p>
          <a:p>
            <a:pPr lvl="1"/>
            <a:r>
              <a:rPr lang="en-US" dirty="0" smtClean="0"/>
              <a:t>Background knowledge about motives and </a:t>
            </a:r>
            <a:r>
              <a:rPr lang="en-US" dirty="0" err="1" smtClean="0"/>
              <a:t>behaviour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Inference to the best explanation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IBE is able to provide support for singular causal claims </a:t>
            </a:r>
            <a:r>
              <a:rPr lang="en-US" dirty="0" err="1" smtClean="0"/>
              <a:t>utilising</a:t>
            </a:r>
            <a:r>
              <a:rPr lang="en-US" dirty="0" smtClean="0"/>
              <a:t> general background claims without seeking to subsume the singular under the general. </a:t>
            </a:r>
          </a:p>
          <a:p>
            <a:r>
              <a:rPr lang="en-US" dirty="0" smtClean="0"/>
              <a:t>Criteria: accuracy (fit with evidence), plausibility (fit with background knowledge), scope, coherence, consilience, and simplicity. </a:t>
            </a:r>
          </a:p>
          <a:p>
            <a:r>
              <a:rPr lang="en-US" dirty="0" smtClean="0"/>
              <a:t>That this is how we in fact reason regarding motives (Kelley 1972, 1973, Gawronski 2004)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Uniqueness and empathy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respect uniqueness even when appealing to the general</a:t>
            </a:r>
          </a:p>
          <a:p>
            <a:pPr lvl="1"/>
            <a:r>
              <a:rPr lang="en-US" dirty="0" smtClean="0"/>
              <a:t>Indeed, we must grasp what is unique</a:t>
            </a:r>
          </a:p>
          <a:p>
            <a:r>
              <a:rPr lang="en-US" dirty="0" smtClean="0"/>
              <a:t>To grasp intentional content, and its uniqueness, we need empathy and interpretation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2133600"/>
            <a:ext cx="8574087" cy="4533900"/>
          </a:xfrm>
        </p:spPr>
        <p:txBody>
          <a:bodyPr numCol="2">
            <a:noAutofit/>
          </a:bodyPr>
          <a:lstStyle/>
          <a:p>
            <a:pPr>
              <a:buNone/>
            </a:pPr>
            <a:r>
              <a:rPr lang="en-GB" sz="1400" dirty="0" smtClean="0"/>
              <a:t>Campbell, J. (2007). An interventionist approach to causation in psychology. In </a:t>
            </a:r>
            <a:r>
              <a:rPr lang="en-GB" sz="1400" dirty="0" err="1" smtClean="0"/>
              <a:t>Gopnik</a:t>
            </a:r>
            <a:r>
              <a:rPr lang="en-GB" sz="1400" dirty="0" smtClean="0"/>
              <a:t> &amp; Schulz, </a:t>
            </a:r>
            <a:r>
              <a:rPr lang="en-GB" sz="1400" i="1" dirty="0" smtClean="0"/>
              <a:t>Causal Learning: Psychology, Philosophy and Computation</a:t>
            </a:r>
            <a:r>
              <a:rPr lang="en-GB" sz="1400" dirty="0" smtClean="0"/>
              <a:t>, OUP, pp. 58–66.</a:t>
            </a:r>
          </a:p>
          <a:p>
            <a:pPr>
              <a:buNone/>
            </a:pPr>
            <a:r>
              <a:rPr lang="en-GB" sz="1400" dirty="0" smtClean="0"/>
              <a:t>Campbell, J. (2008). Causation in psychiatry. In </a:t>
            </a:r>
            <a:r>
              <a:rPr lang="en-GB" sz="1400" dirty="0" err="1" smtClean="0"/>
              <a:t>Kendler</a:t>
            </a:r>
            <a:r>
              <a:rPr lang="en-GB" sz="1400" dirty="0" smtClean="0"/>
              <a:t> &amp; </a:t>
            </a:r>
            <a:r>
              <a:rPr lang="en-GB" sz="1400" dirty="0" err="1" smtClean="0"/>
              <a:t>Parnas</a:t>
            </a:r>
            <a:r>
              <a:rPr lang="en-GB" sz="1400" dirty="0" smtClean="0"/>
              <a:t>, </a:t>
            </a:r>
            <a:r>
              <a:rPr lang="en-GB" sz="1400" i="1" dirty="0" smtClean="0"/>
              <a:t>Philosophical Issues in Psychiatry</a:t>
            </a:r>
            <a:r>
              <a:rPr lang="en-GB" sz="1400" dirty="0" smtClean="0"/>
              <a:t>, Johns Hopkins University Press, pp. 196-215.</a:t>
            </a:r>
          </a:p>
          <a:p>
            <a:pPr>
              <a:buNone/>
            </a:pPr>
            <a:r>
              <a:rPr lang="en-GB" sz="1400" dirty="0" smtClean="0"/>
              <a:t>Cartwright, N. (2004). Causation: One word, many things. </a:t>
            </a:r>
            <a:r>
              <a:rPr lang="en-GB" sz="1400" i="1" dirty="0" smtClean="0"/>
              <a:t>Philosophy of Science</a:t>
            </a:r>
            <a:r>
              <a:rPr lang="en-GB" sz="1400" dirty="0" smtClean="0"/>
              <a:t>, 71(5), 805–819.</a:t>
            </a:r>
          </a:p>
          <a:p>
            <a:pPr>
              <a:buNone/>
            </a:pPr>
            <a:r>
              <a:rPr lang="en-GB" sz="1400" dirty="0" smtClean="0"/>
              <a:t>Chen &amp; Chaiken (1999) The heuristic-systematic model in its broader context. In: Chaiken &amp; Trope </a:t>
            </a:r>
            <a:r>
              <a:rPr lang="en-GB" sz="1400" i="1" dirty="0" smtClean="0"/>
              <a:t>Dual process theories in social psychology</a:t>
            </a:r>
            <a:r>
              <a:rPr lang="en-GB" sz="1400" dirty="0" smtClean="0"/>
              <a:t>. Guilford, pp. 73–96 </a:t>
            </a:r>
          </a:p>
          <a:p>
            <a:pPr>
              <a:buNone/>
            </a:pPr>
            <a:r>
              <a:rPr lang="en-US" sz="1400" dirty="0" smtClean="0"/>
              <a:t>Gawronski, B. (2004). Theory-based bias correction in dispositional inference. </a:t>
            </a:r>
            <a:r>
              <a:rPr lang="en-US" sz="1400" i="1" dirty="0" smtClean="0"/>
              <a:t>European Review of Social Psychology</a:t>
            </a:r>
            <a:r>
              <a:rPr lang="en-US" sz="1400" dirty="0" smtClean="0"/>
              <a:t> 15:183-217.</a:t>
            </a:r>
            <a:endParaRPr lang="en-GB" sz="1400" dirty="0" smtClean="0"/>
          </a:p>
          <a:p>
            <a:pPr>
              <a:buNone/>
            </a:pPr>
            <a:r>
              <a:rPr lang="en-GB" sz="1400" dirty="0" err="1" smtClean="0"/>
              <a:t>Hoerl</a:t>
            </a:r>
            <a:r>
              <a:rPr lang="en-GB" sz="1400" dirty="0" smtClean="0"/>
              <a:t>, C. (2014). Jaspers on explaining and understanding in psychiatry. In </a:t>
            </a:r>
            <a:r>
              <a:rPr lang="en-GB" sz="1400" dirty="0" err="1" smtClean="0"/>
              <a:t>Stanghellini</a:t>
            </a:r>
            <a:r>
              <a:rPr lang="en-GB" sz="1400" dirty="0" smtClean="0"/>
              <a:t> &amp; Fuchs, </a:t>
            </a:r>
            <a:r>
              <a:rPr lang="en-GB" sz="1400" i="1" dirty="0" smtClean="0"/>
              <a:t>One Century of Karl Jaspers’ General Psychopathology</a:t>
            </a:r>
            <a:r>
              <a:rPr lang="en-GB" sz="1400" dirty="0" smtClean="0"/>
              <a:t>. OUP, pp. 107-120.</a:t>
            </a:r>
          </a:p>
          <a:p>
            <a:pPr>
              <a:buNone/>
            </a:pPr>
            <a:r>
              <a:rPr lang="en-US" sz="1400" dirty="0" smtClean="0"/>
              <a:t>Kelley, H. (1972). </a:t>
            </a:r>
            <a:r>
              <a:rPr lang="en-US" sz="1400" i="1" dirty="0" smtClean="0"/>
              <a:t>Causal schemata and the attribution process</a:t>
            </a:r>
            <a:r>
              <a:rPr lang="en-US" sz="1400" dirty="0" smtClean="0"/>
              <a:t>. New York: General Learning Press.</a:t>
            </a:r>
            <a:endParaRPr lang="en-GB" sz="1400" dirty="0" smtClean="0"/>
          </a:p>
          <a:p>
            <a:pPr>
              <a:buNone/>
            </a:pPr>
            <a:r>
              <a:rPr lang="en-GB" sz="1400" dirty="0" smtClean="0"/>
              <a:t>Kelley, H</a:t>
            </a:r>
            <a:r>
              <a:rPr lang="en-US" sz="1400" dirty="0" smtClean="0"/>
              <a:t>. (1973). The processes of causal attribution. </a:t>
            </a:r>
            <a:r>
              <a:rPr lang="en-US" sz="1400" i="1" dirty="0" smtClean="0"/>
              <a:t>American Psychologist </a:t>
            </a:r>
            <a:r>
              <a:rPr lang="en-US" sz="1400" dirty="0" smtClean="0"/>
              <a:t>28, no. 2:107-28.</a:t>
            </a:r>
            <a:endParaRPr lang="en-GB" sz="1400" dirty="0" smtClean="0"/>
          </a:p>
          <a:p>
            <a:pPr>
              <a:buNone/>
            </a:pPr>
            <a:r>
              <a:rPr lang="en-GB" sz="1400" dirty="0" smtClean="0"/>
              <a:t>Murphy, D. (2006). </a:t>
            </a:r>
            <a:r>
              <a:rPr lang="en-GB" sz="1400" i="1" dirty="0" smtClean="0"/>
              <a:t>Psychiatry in the Scientific Image</a:t>
            </a:r>
            <a:r>
              <a:rPr lang="en-GB" sz="1400" dirty="0" smtClean="0"/>
              <a:t>. MIT.</a:t>
            </a:r>
          </a:p>
          <a:p>
            <a:pPr>
              <a:buNone/>
            </a:pPr>
            <a:r>
              <a:rPr lang="en-GB" sz="1400" dirty="0" smtClean="0"/>
              <a:t>Steward, H. (1997). </a:t>
            </a:r>
            <a:r>
              <a:rPr lang="en-GB" sz="1400" i="1" dirty="0" smtClean="0"/>
              <a:t>The Ontology of Mind</a:t>
            </a:r>
            <a:r>
              <a:rPr lang="en-GB" sz="1400" dirty="0" smtClean="0"/>
              <a:t>. OUP.</a:t>
            </a:r>
          </a:p>
          <a:p>
            <a:pPr>
              <a:buNone/>
            </a:pPr>
            <a:r>
              <a:rPr lang="en-GB" sz="1400" dirty="0" smtClean="0"/>
              <a:t>Woodward, J. (2003). </a:t>
            </a:r>
            <a:r>
              <a:rPr lang="en-GB" sz="1400" i="1" dirty="0" smtClean="0"/>
              <a:t>Making Things Happen</a:t>
            </a:r>
            <a:r>
              <a:rPr lang="en-GB" sz="1400" dirty="0" smtClean="0"/>
              <a:t>. OUP.</a:t>
            </a:r>
          </a:p>
          <a:p>
            <a:pPr>
              <a:buNone/>
            </a:pPr>
            <a:r>
              <a:rPr lang="en-US" sz="1400" dirty="0" smtClean="0"/>
              <a:t>Woodward, J. (2008). Comment: Levels of explanation and variable choice. </a:t>
            </a:r>
            <a:r>
              <a:rPr lang="en-GB" sz="1400" dirty="0" smtClean="0"/>
              <a:t>In </a:t>
            </a:r>
            <a:r>
              <a:rPr lang="en-GB" sz="1400" dirty="0" err="1" smtClean="0"/>
              <a:t>Kendler</a:t>
            </a:r>
            <a:r>
              <a:rPr lang="en-GB" sz="1400" dirty="0" smtClean="0"/>
              <a:t> &amp; </a:t>
            </a:r>
            <a:r>
              <a:rPr lang="en-GB" sz="1400" dirty="0" err="1" smtClean="0"/>
              <a:t>Parnas</a:t>
            </a:r>
            <a:r>
              <a:rPr lang="en-GB" sz="1400" dirty="0" smtClean="0"/>
              <a:t>, pp. 216-235.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ectrum">
  <a:themeElements>
    <a:clrScheme name="Spectrum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Spectrum">
      <a:majorFont>
        <a:latin typeface="Corbel"/>
        <a:ea typeface=""/>
        <a:cs typeface=""/>
        <a:font script="Jpan" typeface="ＭＳ ゴシック"/>
      </a:majorFont>
      <a:minorFont>
        <a:latin typeface="Calibri"/>
        <a:ea typeface=""/>
        <a:cs typeface=""/>
        <a:font script="Jpan" typeface="ＭＳ ゴシック"/>
      </a:minorFont>
    </a:fontScheme>
    <a:fmtScheme name="Spectrum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Spectrum.thmx</Template>
  <TotalTime>1980</TotalTime>
  <Words>1737</Words>
  <Application>Microsoft Macintosh PowerPoint</Application>
  <PresentationFormat>On-screen Show (4:3)</PresentationFormat>
  <Paragraphs>149</Paragraphs>
  <Slides>22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Spectrum</vt:lpstr>
      <vt:lpstr>Meaning and causal explanation: Beyond the dichotomy</vt:lpstr>
      <vt:lpstr>The claim</vt:lpstr>
      <vt:lpstr>The plot</vt:lpstr>
      <vt:lpstr>§1. The dichotomy</vt:lpstr>
      <vt:lpstr>§2. Mapping the debate</vt:lpstr>
      <vt:lpstr>Mapping the debate</vt:lpstr>
      <vt:lpstr>§3. Objections to the standard interpretation</vt:lpstr>
      <vt:lpstr>Objections to the standard interpretation</vt:lpstr>
      <vt:lpstr>§4. Causal explanation</vt:lpstr>
      <vt:lpstr>Causal explanation</vt:lpstr>
      <vt:lpstr>The interventionist theory</vt:lpstr>
      <vt:lpstr>§5. Meanings and mechanisms</vt:lpstr>
      <vt:lpstr>Response 1</vt:lpstr>
      <vt:lpstr>Response 2</vt:lpstr>
      <vt:lpstr>Psychological causal explanation</vt:lpstr>
      <vt:lpstr>Collapsing the dichotomy</vt:lpstr>
      <vt:lpstr>§6. Causal explanation and singular causal claims</vt:lpstr>
      <vt:lpstr>Singular causal claims</vt:lpstr>
      <vt:lpstr>Interpreting behaviour</vt:lpstr>
      <vt:lpstr>Inference to the best explanation</vt:lpstr>
      <vt:lpstr>Uniqueness and empathy</vt:lpstr>
      <vt:lpstr>References</vt:lpstr>
    </vt:vector>
  </TitlesOfParts>
  <Company>Heythrop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Meaning and causal explanation</dc:title>
  <dc:creator>Michael Lacewing</dc:creator>
  <cp:lastModifiedBy>Michael Lacewing</cp:lastModifiedBy>
  <cp:revision>16</cp:revision>
  <dcterms:created xsi:type="dcterms:W3CDTF">2015-02-11T10:19:01Z</dcterms:created>
  <dcterms:modified xsi:type="dcterms:W3CDTF">2015-02-12T12:02:39Z</dcterms:modified>
</cp:coreProperties>
</file>